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2BBC-4BD0-4799-8122-A1ACA30C2FF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E5B9-56E7-40AC-AF08-A7118CF0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0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2BBC-4BD0-4799-8122-A1ACA30C2FF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E5B9-56E7-40AC-AF08-A7118CF0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8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2BBC-4BD0-4799-8122-A1ACA30C2FF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E5B9-56E7-40AC-AF08-A7118CF0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8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2BBC-4BD0-4799-8122-A1ACA30C2FF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E5B9-56E7-40AC-AF08-A7118CF0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9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2BBC-4BD0-4799-8122-A1ACA30C2FF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E5B9-56E7-40AC-AF08-A7118CF0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2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2BBC-4BD0-4799-8122-A1ACA30C2FF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E5B9-56E7-40AC-AF08-A7118CF0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2BBC-4BD0-4799-8122-A1ACA30C2FF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E5B9-56E7-40AC-AF08-A7118CF0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6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2BBC-4BD0-4799-8122-A1ACA30C2FF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E5B9-56E7-40AC-AF08-A7118CF0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1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2BBC-4BD0-4799-8122-A1ACA30C2FF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E5B9-56E7-40AC-AF08-A7118CF0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4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2BBC-4BD0-4799-8122-A1ACA30C2FF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E5B9-56E7-40AC-AF08-A7118CF0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2BBC-4BD0-4799-8122-A1ACA30C2FF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E5B9-56E7-40AC-AF08-A7118CF0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1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72BBC-4BD0-4799-8122-A1ACA30C2FF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E5B9-56E7-40AC-AF08-A7118CF0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5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storage/summernote/67726748f25935244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временный абстрактный фон с линиями, волнами и форм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776" y="0"/>
            <a:ext cx="13089776" cy="69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33413" y="2183328"/>
            <a:ext cx="9401175" cy="43307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endParaRPr lang="uk-UA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uk-UA" sz="40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Педагогічна майстерка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uk-UA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«Особливості використання кінезіологічних вправ з дітьми старшого дошкільного віку як потужного </a:t>
            </a: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</a:t>
            </a:r>
            <a:r>
              <a:rPr lang="uk-UA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 для розвитку інтелекту та мовлення»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Блок-схема: альтернативний процес 14">
            <a:extLst>
              <a:ext uri="{FF2B5EF4-FFF2-40B4-BE49-F238E27FC236}">
                <a16:creationId xmlns:a16="http://schemas.microsoft.com/office/drawing/2014/main" id="{45AD3913-135B-4364-AB5F-28FE4660C562}"/>
              </a:ext>
            </a:extLst>
          </p:cNvPr>
          <p:cNvSpPr/>
          <p:nvPr/>
        </p:nvSpPr>
        <p:spPr>
          <a:xfrm>
            <a:off x="-593267" y="215349"/>
            <a:ext cx="12480758" cy="1741538"/>
          </a:xfrm>
          <a:prstGeom prst="flowChartAlternateProcess">
            <a:avLst/>
          </a:prstGeom>
          <a:gradFill rotWithShape="1">
            <a:gsLst>
              <a:gs pos="0">
                <a:srgbClr val="AC339A">
                  <a:tint val="94000"/>
                  <a:satMod val="100000"/>
                  <a:lumMod val="108000"/>
                </a:srgbClr>
              </a:gs>
              <a:gs pos="50000">
                <a:srgbClr val="AC339A">
                  <a:tint val="98000"/>
                  <a:shade val="100000"/>
                  <a:satMod val="100000"/>
                  <a:lumMod val="100000"/>
                </a:srgbClr>
              </a:gs>
              <a:gs pos="100000">
                <a:srgbClr val="AC339A">
                  <a:shade val="72000"/>
                  <a:satMod val="120000"/>
                  <a:lumMod val="100000"/>
                </a:srgbClr>
              </a:gs>
            </a:gsLst>
            <a:lin ang="5400000" scaled="0"/>
          </a:gradFill>
          <a:ln w="9525" cap="flat" cmpd="sng" algn="ctr">
            <a:solidFill>
              <a:srgbClr val="AC339A">
                <a:shade val="6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</a:t>
            </a: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«Центр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майстерня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вихователів</a:t>
            </a: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педагогічних </a:t>
            </a:r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                                               старших груп                                                              </a:t>
            </a:r>
            <a:endParaRPr lang="uk-UA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Вінницької міської ради»                                Дата проведення – 20 лютого 2025 року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Admin\Desktop\logocprvm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435949" cy="1435949"/>
          </a:xfrm>
          <a:prstGeom prst="rect">
            <a:avLst/>
          </a:prstGeom>
          <a:noFill/>
          <a:ln w="15875" cap="flat" cmpd="sng" algn="ctr">
            <a:solidFill>
              <a:srgbClr val="E34B7A"/>
            </a:solidFill>
            <a:prstDash val="solid"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620000" y="24181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вихователь </a:t>
            </a:r>
          </a:p>
          <a:p>
            <a:pPr lvl="0" algn="ctr" defTabSz="45720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КЗ «ДНЗ №17 ВМР»</a:t>
            </a:r>
          </a:p>
          <a:p>
            <a:pPr lvl="0" algn="ctr" defTabSz="45720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Брянцева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временный абстрактный фон с линиями, волнами и форм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776" y="0"/>
            <a:ext cx="13089776" cy="69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Блок-схема: альтернативний процес 14">
            <a:extLst>
              <a:ext uri="{FF2B5EF4-FFF2-40B4-BE49-F238E27FC236}">
                <a16:creationId xmlns:a16="http://schemas.microsoft.com/office/drawing/2014/main" id="{45AD3913-135B-4364-AB5F-28FE4660C562}"/>
              </a:ext>
            </a:extLst>
          </p:cNvPr>
          <p:cNvSpPr/>
          <p:nvPr/>
        </p:nvSpPr>
        <p:spPr>
          <a:xfrm>
            <a:off x="-593267" y="215349"/>
            <a:ext cx="12480758" cy="1741538"/>
          </a:xfrm>
          <a:prstGeom prst="flowChartAlternateProcess">
            <a:avLst/>
          </a:prstGeom>
          <a:gradFill rotWithShape="1">
            <a:gsLst>
              <a:gs pos="0">
                <a:srgbClr val="AC339A">
                  <a:tint val="94000"/>
                  <a:satMod val="100000"/>
                  <a:lumMod val="108000"/>
                </a:srgbClr>
              </a:gs>
              <a:gs pos="50000">
                <a:srgbClr val="AC339A">
                  <a:tint val="98000"/>
                  <a:shade val="100000"/>
                  <a:satMod val="100000"/>
                  <a:lumMod val="100000"/>
                </a:srgbClr>
              </a:gs>
              <a:gs pos="100000">
                <a:srgbClr val="AC339A">
                  <a:shade val="72000"/>
                  <a:satMod val="120000"/>
                  <a:lumMod val="100000"/>
                </a:srgbClr>
              </a:gs>
            </a:gsLst>
            <a:lin ang="5400000" scaled="0"/>
          </a:gradFill>
          <a:ln w="9525" cap="flat" cmpd="sng" algn="ctr">
            <a:solidFill>
              <a:srgbClr val="AC339A">
                <a:shade val="6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</a:t>
            </a:r>
            <a:r>
              <a:rPr lang="uk-UA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кінезіологічних вправ та ігор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Admin\Desktop\logocprvm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435949" cy="1435949"/>
          </a:xfrm>
          <a:prstGeom prst="rect">
            <a:avLst/>
          </a:prstGeom>
          <a:noFill/>
          <a:ln w="15875" cap="flat" cmpd="sng" algn="ctr">
            <a:solidFill>
              <a:srgbClr val="E34B7A"/>
            </a:solidFill>
            <a:prstDash val="solid"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692153" y="361650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вихователь </a:t>
            </a:r>
          </a:p>
          <a:p>
            <a:pPr lvl="0" algn="ctr" defTabSz="45720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КЗ «ДНЗ №17 ВМР»</a:t>
            </a:r>
          </a:p>
          <a:p>
            <a:pPr lvl="0" algn="ctr" defTabSz="45720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Брянцева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Наталія\Desktop\photo_2025-02-20_08-26-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37" y="2279619"/>
            <a:ext cx="4058770" cy="405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2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0647" y="2568633"/>
            <a:ext cx="6533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3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фон с линиями, волнами и форм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776" y="0"/>
            <a:ext cx="13089776" cy="69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084" y="24024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6000" b="1" dirty="0" smtClean="0"/>
              <a:t>«</a:t>
            </a:r>
            <a:r>
              <a:rPr lang="uk-UA" sz="6000" b="1" i="1" dirty="0"/>
              <a:t>Мозок, добре влаштований, коштує більше, ніж мозок добре </a:t>
            </a:r>
            <a:r>
              <a:rPr lang="uk-UA" sz="6000" b="1" i="1" dirty="0" smtClean="0"/>
              <a:t>наповнений»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26568"/>
            <a:ext cx="10515600" cy="2150394"/>
          </a:xfrm>
        </p:spPr>
        <p:txBody>
          <a:bodyPr/>
          <a:lstStyle/>
          <a:p>
            <a:endParaRPr lang="uk-UA" sz="4000" b="1" i="1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endParaRPr lang="uk-UA" sz="4000" b="1" i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uk-UA" sz="4000" b="1" i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                                        (Мішель </a:t>
            </a:r>
            <a:r>
              <a:rPr lang="uk-UA" sz="4000" b="1" i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де </a:t>
            </a:r>
            <a:r>
              <a:rPr lang="uk-UA" sz="4000" b="1" i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Монтень)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7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современный абстрактный фон с линиями, волнами и форм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776" y="0"/>
            <a:ext cx="13089776" cy="69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79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Функц</a:t>
            </a:r>
            <a:r>
              <a:rPr lang="uk-UA" sz="5400" b="1" dirty="0" smtClean="0"/>
              <a:t>ії півкуль мозку</a:t>
            </a:r>
            <a:endParaRPr lang="ru-RU" sz="5400" b="1" dirty="0"/>
          </a:p>
        </p:txBody>
      </p:sp>
      <p:pic>
        <p:nvPicPr>
          <p:cNvPr id="2054" name="Picture 6" descr="Ваша найкраща половина: веселий експеримент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46" y="1666047"/>
            <a:ext cx="5509465" cy="40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Скругленная соединительная линия 9"/>
          <p:cNvCxnSpPr/>
          <p:nvPr/>
        </p:nvCxnSpPr>
        <p:spPr>
          <a:xfrm rot="16200000" flipH="1">
            <a:off x="10026318" y="3799717"/>
            <a:ext cx="208547" cy="1604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8547" y="1690688"/>
            <a:ext cx="38661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Лів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півкуля –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 справжній 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«математик»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 неї залежить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міння аналізувати й мислити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усної інформації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міння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коректно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ставити мету та розв'язувати будь-які проблеми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44589" y="1666047"/>
            <a:ext cx="402656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Права півкуля –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«творча»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обробляє візуальну інформацію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ідповідає за мистецькі здібності;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Відповідає за здатність фантазувати та мріяти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современный абстрактный фон с линиями, волнами и форм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776" y="0"/>
            <a:ext cx="13089776" cy="69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6366" y="365125"/>
            <a:ext cx="10967434" cy="1325563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Кінезіологія</a:t>
            </a:r>
            <a:r>
              <a:rPr lang="uk-UA" sz="3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наука про розвиток розумових здібностей і фізичного здоров’я через певні рухові вправи</a:t>
            </a:r>
            <a:r>
              <a:rPr lang="uk-UA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uk-UA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 ще називають «гімнастикою мозку</a:t>
            </a:r>
            <a:r>
              <a:rPr lang="uk-UA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0152" y="1825625"/>
            <a:ext cx="5929648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Основна мета кінезіології: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розвиток міжпівкульної взаємодії та синхронізація роботи півкуль головного мозку, що сприяє активізації розумової діяльності</a:t>
            </a:r>
            <a:r>
              <a:rPr lang="uk-UA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597202" y="1864262"/>
            <a:ext cx="5181600" cy="4351338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кінезіології: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дрібної моторики;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розвиток мовлення;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розвиток здібностей;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розвиток пам’яті, уваги, мислення.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Наталія\Desktop\photo_2025-02-19_14-38-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775" y="3950421"/>
            <a:ext cx="3649518" cy="27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ія\Desktop\photo_2025-02-19_14-38-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88" y="3950421"/>
            <a:ext cx="3684537" cy="275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4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овременный абстрактный фон с линиями, волнами и форм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776" y="0"/>
            <a:ext cx="13089776" cy="69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л Е. Деннис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74" y="924176"/>
            <a:ext cx="4908884" cy="49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802105" y="1097280"/>
            <a:ext cx="4526353" cy="54282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 Денн</a:t>
            </a:r>
            <a:r>
              <a:rPr lang="uk-U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ісон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Американський психолог та педагог. Основоположник освітньої кінезіології, «Гімнастики для мозку».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6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фон с линиями, волнами и форм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776" y="0"/>
            <a:ext cx="13089776" cy="69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389" y="468034"/>
            <a:ext cx="1127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Кінезіологічні вправи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– це комплекс рухів, які дозволяють активізувати </a:t>
            </a:r>
            <a:r>
              <a:rPr lang="uk-UA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міжпівкульову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взаємодію, внаслідок чого відбувається синхронізація роботи півкуль, півкулі обмінюються </a:t>
            </a:r>
            <a:r>
              <a:rPr lang="uk-UA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інформацією.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390659" y="2672464"/>
            <a:ext cx="9328597" cy="387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того, щоб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  с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формувати  комплекс вправ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потрібно: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підбирати вправи із </a:t>
            </a:r>
            <a:r>
              <a:rPr lang="ru-RU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зрозумілими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назвами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добирати доступні </a:t>
            </a:r>
            <a:r>
              <a:rPr lang="ru-RU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рухи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враховувати вікові особливості дітей.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C:\Users\Наталія\Desktop\photo_2025-02-19_14-38-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88" y="3466413"/>
            <a:ext cx="4120820" cy="308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1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фон с линиями, волнами и форм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776" y="0"/>
            <a:ext cx="13089776" cy="69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ознайомлення з новою вправою</a:t>
            </a:r>
            <a:r>
              <a:rPr lang="ru-RU" sz="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 descr="3DHaut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68" y="1097279"/>
            <a:ext cx="8673821" cy="5561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14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фон с линиями, волнами и форм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776" y="0"/>
            <a:ext cx="13089776" cy="69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кінезіологічних вправ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68312" y="1490811"/>
            <a:ext cx="7441844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Дихальні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вправи: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Свічка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«Заспокійливе дихання»,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«Дихаємо носом»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Пірнальник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Прес».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Тілесні:</a:t>
            </a:r>
            <a:r>
              <a:rPr lang="uk-UA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«Вухо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– ніс», «Крокування». «Перехресне крокування», «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Долоня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ребро – кулак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«Велосипед», «Поплескали – погладили».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«Паровозик».</a:t>
            </a: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Наталія\Desktop\photo_2025-02-19_14-38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06" y="2717442"/>
            <a:ext cx="4590207" cy="344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7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фон с линиями, волнами и форм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776" y="0"/>
            <a:ext cx="13089776" cy="69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кінезіологічних вправ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165" y="1776324"/>
            <a:ext cx="636109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Вправи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розвитку дрібної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моторики: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«Ліхтарики - зірочки», «Печемо млинці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«Пальчики вітаються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», «Кільця».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Вправи на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релаксацію: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«Сніговик», «Дерево», «</a:t>
            </a:r>
            <a:r>
              <a:rPr lang="uk-UA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Енерджайзер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»,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Зірви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яблука</a:t>
            </a: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», «Лимон».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5" name="Picture 3" descr="C:\Users\Наталія\Desktop\photo_2025-02-19_14-38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01" y="1924973"/>
            <a:ext cx="4971802" cy="37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457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379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 </vt:lpstr>
      <vt:lpstr> «Мозок, добре влаштований, коштує більше, ніж мозок добре наповнений»  </vt:lpstr>
      <vt:lpstr>Функції півкуль мозку</vt:lpstr>
      <vt:lpstr>Кінезіологія – це наука про розвиток розумових здібностей і фізичного здоров’я через певні рухові вправи.  ЇЇ ще називають «гімнастикою мозку»</vt:lpstr>
      <vt:lpstr>Презентация PowerPoint</vt:lpstr>
      <vt:lpstr>Презентация PowerPoint</vt:lpstr>
      <vt:lpstr>Алгоритм ознайомлення з новою вправою </vt:lpstr>
      <vt:lpstr>Види кінезіологічних вправ</vt:lpstr>
      <vt:lpstr>Види кінезіологічних вправ</vt:lpstr>
      <vt:lpstr>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Педагогічна майстерка</dc:title>
  <dc:creator>Ace</dc:creator>
  <cp:lastModifiedBy>Админ</cp:lastModifiedBy>
  <cp:revision>40</cp:revision>
  <dcterms:created xsi:type="dcterms:W3CDTF">2025-02-15T18:48:11Z</dcterms:created>
  <dcterms:modified xsi:type="dcterms:W3CDTF">2025-02-21T16:46:05Z</dcterms:modified>
</cp:coreProperties>
</file>